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309" r:id="rId11"/>
    <p:sldId id="300" r:id="rId12"/>
    <p:sldId id="31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>
      <p:ext uri="{19B8F6BF-5375-455C-9EA6-DF929625EA0E}">
        <p15:presenceInfo xmlns:p15="http://schemas.microsoft.com/office/powerpoint/2012/main" userId="watson2163" providerId="None"/>
      </p:ext>
    </p:extLst>
  </p:cmAuthor>
  <p:cmAuthor id="2" name="Marcy A. Esbjerg" initials="MAE" lastIdx="2" clrIdx="1">
    <p:extLst>
      <p:ext uri="{19B8F6BF-5375-455C-9EA6-DF929625EA0E}">
        <p15:presenceInfo xmlns:p15="http://schemas.microsoft.com/office/powerpoint/2012/main" userId="S::mesbjerg@pascocountyfl.net::30b77749-5bb3-4c5e-b10a-d2531573ba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67" autoAdjust="0"/>
    <p:restoredTop sz="95828" autoAdjust="0"/>
  </p:normalViewPr>
  <p:slideViewPr>
    <p:cSldViewPr snapToGrid="0">
      <p:cViewPr varScale="1">
        <p:scale>
          <a:sx n="95" d="100"/>
          <a:sy n="95" d="100"/>
        </p:scale>
        <p:origin x="36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6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4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82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challenges we’ve run into are around not getting</a:t>
            </a:r>
            <a:r>
              <a:rPr lang="en-US" baseline="0" dirty="0" smtClean="0"/>
              <a:t> timely documentation so we can draw the funds from IDIS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58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3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0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9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1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22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sure departments understand misusing </a:t>
            </a:r>
            <a:r>
              <a:rPr lang="en-US" baseline="0" dirty="0" err="1" smtClean="0"/>
              <a:t>cdbg</a:t>
            </a:r>
            <a:r>
              <a:rPr lang="en-US" baseline="0" dirty="0" smtClean="0"/>
              <a:t> can result in paying it back out of City funds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45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challenges we’ve run into are around not getting</a:t>
            </a:r>
            <a:r>
              <a:rPr lang="en-US" baseline="0" dirty="0" smtClean="0"/>
              <a:t> timely documentation so we can draw the funds from IDIS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3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972A-F43D-440F-B655-2CE2077D2E37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ED-F870-4761-96DC-5BB37F7DE016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DE0A0-D981-4AEA-B61F-3F84FDEFBB9C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E7284-E45E-4E6C-B923-F19B8075B515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7F57-00E3-4C3A-9B96-F574E86F64DE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F73E-1013-4595-BDD5-6A6BA34D5738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787B-7FD3-46B9-957F-70CD3AC09695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E8A3-8369-40F0-8A92-56BFF45B930D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3664-DAE3-449A-B7FC-4E12D61CE25A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2B30-F2BA-41B1-A7BF-952AFE143A41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B2B7-4A4C-4664-8A6F-2E97D83841D9}" type="datetime1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1D5A-29EC-4D90-BD0E-986AEB55E18D}" type="datetime1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07A4C-D64F-41DB-B8D3-53F065B9E966}" type="datetime1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4D8A-C036-477F-8B45-A712A1BE2247}" type="datetime1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0982-C384-46F5-899A-4661FA58925E}" type="datetime1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3C0E-6483-4D35-BAD6-7A2BF6734103}" type="datetime1">
              <a:rPr lang="en-US" smtClean="0"/>
              <a:t>6/5/2024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20BD-0994-4D37-AC7B-698BBB399BDE}" type="datetime1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murphy@fitchburgm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70F06BC4-8A1B-9640-1E5A-5751836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Working With other City Departments</a:t>
            </a:r>
            <a:r>
              <a:rPr lang="en-US" sz="4800" dirty="0" smtClean="0">
                <a:solidFill>
                  <a:srgbClr val="FFFFFF"/>
                </a:solidFill>
              </a:rPr>
              <a:t> </a:t>
            </a:r>
            <a:r>
              <a:rPr lang="en-US" sz="4800" dirty="0">
                <a:solidFill>
                  <a:srgbClr val="FFFFFF"/>
                </a:solidFill>
              </a:rPr>
              <a:t>Departments</a:t>
            </a:r>
            <a:endParaRPr lang="en-US" sz="46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xmlns="" id="{39B384AB-6266-96A5-BC47-A5828D3C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CDBG Best Practices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DC99427B-A97E-40A3-B1FD-4557346C6A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8718ABF8-07F5-4CCF-5E32-0D5567128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722210"/>
            <a:ext cx="3765692" cy="14215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96E4F93F-5DAC-4E83-A797-CFB79328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xmlns="" id="{75CB4BAC-AF9E-AFEB-A25A-AC8639921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53" y="5839683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Relationships make a difference!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3" y="1736735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You’re offering a resource in the form of funding</a:t>
            </a:r>
          </a:p>
          <a:p>
            <a:pPr lvl="1"/>
            <a:r>
              <a:rPr lang="en-US" sz="2400" dirty="0" smtClean="0"/>
              <a:t>Look for opportunities to engage other departments outside of CDBG work</a:t>
            </a:r>
          </a:p>
          <a:p>
            <a:pPr lvl="1"/>
            <a:r>
              <a:rPr lang="en-US" sz="2400" dirty="0" smtClean="0"/>
              <a:t>Build relationships with the staff managing the work AND managing the paperwork</a:t>
            </a:r>
          </a:p>
          <a:p>
            <a:pPr lvl="1"/>
            <a:r>
              <a:rPr lang="en-US" sz="2400" dirty="0" smtClean="0"/>
              <a:t>Have snacks in your office- everyone likes food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2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FD7B41-E1F5-459C-A249-BB8922499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424F5BA-7154-4323-9F2C-6BF1A406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xmlns="" id="{CF3A84AC-2983-02D0-0465-C3DAB44C88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54111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14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Contact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1567544"/>
            <a:ext cx="8596668" cy="435872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Liz Murphy</a:t>
            </a:r>
          </a:p>
          <a:p>
            <a:pPr marL="457200" lvl="1" indent="0">
              <a:buNone/>
            </a:pPr>
            <a:r>
              <a:rPr lang="en-US" sz="2000" dirty="0" smtClean="0"/>
              <a:t>Executive Director, </a:t>
            </a:r>
          </a:p>
          <a:p>
            <a:pPr marL="457200" lvl="1" indent="0">
              <a:buNone/>
            </a:pPr>
            <a:r>
              <a:rPr lang="en-US" sz="2000" dirty="0" smtClean="0"/>
              <a:t>Community Development &amp; Planning Department</a:t>
            </a:r>
          </a:p>
          <a:p>
            <a:pPr marL="457200" lvl="1" indent="0">
              <a:buNone/>
            </a:pPr>
            <a:r>
              <a:rPr lang="en-US" sz="2000" dirty="0" smtClean="0"/>
              <a:t>City of Fitchburg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3"/>
              </a:rPr>
              <a:t>Lmurphy@fitchburgma.gov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978-829-1897</a:t>
            </a:r>
            <a:endParaRPr lang="en-US" sz="2000" dirty="0"/>
          </a:p>
          <a:p>
            <a:pPr marL="914400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22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3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5385" y="390436"/>
            <a:ext cx="5113529" cy="4395320"/>
          </a:xfrm>
          <a:noFill/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Liz Murphy,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Executive Director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Community Development &amp; Planning Department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City of Fitchburg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xmlns="" id="{577EAA0E-64A9-85F2-9276-5B48D77FF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1" y="2745483"/>
            <a:ext cx="3856774" cy="145593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A797F3-CF9A-43BD-B07F-59D493E0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2553" y="6041362"/>
            <a:ext cx="5661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xmlns="" id="{1EEB808E-4A46-8250-082D-AFEC76D208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00" y="5839683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of Fitchburg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Small City, abou</a:t>
            </a:r>
            <a:r>
              <a:rPr lang="en-US" sz="2400" dirty="0" smtClean="0"/>
              <a:t>t 42,000 people</a:t>
            </a:r>
          </a:p>
          <a:p>
            <a:pPr lvl="1"/>
            <a:r>
              <a:rPr lang="en-US" sz="2400" dirty="0" smtClean="0"/>
              <a:t>North Central Massachusetts</a:t>
            </a:r>
          </a:p>
          <a:p>
            <a:pPr lvl="2"/>
            <a:r>
              <a:rPr lang="en-US" sz="2000" dirty="0"/>
              <a:t>About an hour from Boston</a:t>
            </a:r>
          </a:p>
          <a:p>
            <a:pPr lvl="2"/>
            <a:r>
              <a:rPr lang="en-US" sz="2000" dirty="0"/>
              <a:t>15 minutes from New Hampshire </a:t>
            </a:r>
            <a:r>
              <a:rPr lang="en-US" sz="2000" dirty="0" smtClean="0"/>
              <a:t>boarder</a:t>
            </a:r>
            <a:endParaRPr lang="en-US" sz="2400" dirty="0"/>
          </a:p>
          <a:p>
            <a:pPr lvl="1"/>
            <a:r>
              <a:rPr lang="en-US" sz="2400" dirty="0" smtClean="0"/>
              <a:t>CDBG $916,835</a:t>
            </a:r>
          </a:p>
          <a:p>
            <a:pPr lvl="1"/>
            <a:r>
              <a:rPr lang="en-US" sz="2400" dirty="0" smtClean="0"/>
              <a:t>HOME $542,547</a:t>
            </a:r>
          </a:p>
          <a:p>
            <a:pPr lvl="2"/>
            <a:r>
              <a:rPr lang="en-US" sz="2200" dirty="0" smtClean="0"/>
              <a:t>Consortium with Leominster 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City Department Funding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Board of Health- street </a:t>
            </a:r>
            <a:r>
              <a:rPr lang="en-US" sz="2400" dirty="0"/>
              <a:t>o</a:t>
            </a:r>
            <a:r>
              <a:rPr lang="en-US" sz="2400" dirty="0" smtClean="0"/>
              <a:t>utreach </a:t>
            </a:r>
            <a:r>
              <a:rPr lang="en-US" sz="2400" dirty="0"/>
              <a:t>w</a:t>
            </a:r>
            <a:r>
              <a:rPr lang="en-US" sz="2400" dirty="0" smtClean="0"/>
              <a:t>orker</a:t>
            </a:r>
          </a:p>
          <a:p>
            <a:pPr lvl="1"/>
            <a:r>
              <a:rPr lang="en-US" sz="2400" dirty="0" smtClean="0"/>
              <a:t>Sanitary code </a:t>
            </a:r>
            <a:r>
              <a:rPr lang="en-US" sz="2400" dirty="0"/>
              <a:t>e</a:t>
            </a:r>
            <a:r>
              <a:rPr lang="en-US" sz="2400" dirty="0" smtClean="0"/>
              <a:t>nforcement</a:t>
            </a:r>
          </a:p>
          <a:p>
            <a:pPr lvl="1"/>
            <a:r>
              <a:rPr lang="en-US" sz="2400" dirty="0" smtClean="0"/>
              <a:t>DPW- streets/sidewalks, ADA curb cuts, pedestrian safety improvements</a:t>
            </a:r>
          </a:p>
          <a:p>
            <a:pPr lvl="1"/>
            <a:r>
              <a:rPr lang="en-US" sz="2400" dirty="0" smtClean="0"/>
              <a:t>Park and playground i</a:t>
            </a:r>
            <a:r>
              <a:rPr lang="en-US" sz="2400" dirty="0" smtClean="0"/>
              <a:t>mprovements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City Department Funding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Senior </a:t>
            </a:r>
            <a:r>
              <a:rPr lang="en-US" sz="2400" dirty="0"/>
              <a:t>c</a:t>
            </a:r>
            <a:r>
              <a:rPr lang="en-US" sz="2400" dirty="0" smtClean="0"/>
              <a:t>enter/Veterans center improvements</a:t>
            </a:r>
          </a:p>
          <a:p>
            <a:pPr lvl="1"/>
            <a:r>
              <a:rPr lang="en-US" sz="2400" dirty="0" smtClean="0"/>
              <a:t>Historic preservation -public facilities</a:t>
            </a:r>
          </a:p>
          <a:p>
            <a:pPr lvl="1"/>
            <a:r>
              <a:rPr lang="en-US" sz="2400" dirty="0" smtClean="0"/>
              <a:t>ADA compliance - public facilities</a:t>
            </a:r>
          </a:p>
          <a:p>
            <a:pPr lvl="1"/>
            <a:r>
              <a:rPr lang="en-US" sz="2400" dirty="0"/>
              <a:t>Police </a:t>
            </a:r>
            <a:r>
              <a:rPr lang="en-US" sz="2400" dirty="0" smtClean="0"/>
              <a:t>drug enforcement </a:t>
            </a:r>
            <a:r>
              <a:rPr lang="en-US" sz="2400" dirty="0"/>
              <a:t>o</a:t>
            </a:r>
            <a:r>
              <a:rPr lang="en-US" sz="2400" dirty="0" smtClean="0"/>
              <a:t>vertime</a:t>
            </a:r>
          </a:p>
          <a:p>
            <a:pPr lvl="1"/>
            <a:r>
              <a:rPr lang="en-US" sz="2400" dirty="0" smtClean="0"/>
              <a:t>Police added foot patrols</a:t>
            </a:r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2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few things to remember: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No funding of the general conduct of government</a:t>
            </a:r>
          </a:p>
          <a:p>
            <a:pPr lvl="2"/>
            <a:r>
              <a:rPr lang="en-US" sz="2200" dirty="0" smtClean="0"/>
              <a:t>You can’t fund your city hall repairs, but you can build a ramp if your city hall isn’t accessible </a:t>
            </a:r>
          </a:p>
          <a:p>
            <a:pPr lvl="1"/>
            <a:r>
              <a:rPr lang="en-US" sz="2400" dirty="0" smtClean="0"/>
              <a:t>Services- must be adding a service</a:t>
            </a:r>
          </a:p>
          <a:p>
            <a:pPr lvl="2"/>
            <a:r>
              <a:rPr lang="en-US" sz="2200" dirty="0" smtClean="0"/>
              <a:t> no swapping CDBG funds for City funds.  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63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Benefits of funding other Department activities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200" dirty="0" smtClean="0"/>
              <a:t>The outcome is important</a:t>
            </a:r>
            <a:r>
              <a:rPr lang="en-US" sz="2200" dirty="0"/>
              <a:t> </a:t>
            </a:r>
            <a:r>
              <a:rPr lang="en-US" sz="2200" dirty="0" smtClean="0"/>
              <a:t>to the community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smtClean="0"/>
              <a:t>furthers your action plan goals</a:t>
            </a:r>
          </a:p>
          <a:p>
            <a:pPr lvl="1"/>
            <a:r>
              <a:rPr lang="en-US" sz="2200" dirty="0" smtClean="0"/>
              <a:t>DPW and Parks &amp; Recreation labor can stretch CDBG dollars</a:t>
            </a:r>
          </a:p>
          <a:p>
            <a:pPr lvl="2"/>
            <a:r>
              <a:rPr lang="en-US" sz="2000" dirty="0" smtClean="0"/>
              <a:t>Contracted Construction generally costs more than paying DPW</a:t>
            </a:r>
          </a:p>
          <a:p>
            <a:pPr lvl="1"/>
            <a:r>
              <a:rPr lang="en-US" sz="2200" dirty="0"/>
              <a:t>Reduces administrative </a:t>
            </a:r>
            <a:r>
              <a:rPr lang="en-US" sz="2200" dirty="0" smtClean="0"/>
              <a:t>burden	</a:t>
            </a:r>
          </a:p>
          <a:p>
            <a:pPr lvl="2"/>
            <a:r>
              <a:rPr lang="en-US" sz="2000" dirty="0" smtClean="0"/>
              <a:t>Paying DPW via payroll doesn’t trigger Davis Bacon 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0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Have guardrails and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2045494"/>
            <a:ext cx="8596668" cy="388077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400" dirty="0" smtClean="0"/>
              <a:t>Create maps that identify your CDBG target areas</a:t>
            </a:r>
          </a:p>
          <a:p>
            <a:pPr lvl="1"/>
            <a:r>
              <a:rPr lang="en-US" sz="2200" dirty="0" smtClean="0"/>
              <a:t>Indicate on the map CDBG cannot be charged for work performed outside the CDBG target areas</a:t>
            </a:r>
          </a:p>
          <a:p>
            <a:pPr lvl="1"/>
            <a:r>
              <a:rPr lang="en-US" sz="2200" dirty="0" smtClean="0"/>
              <a:t>Require departments to apply for CDBG annually like all applicants</a:t>
            </a:r>
          </a:p>
          <a:p>
            <a:pPr lvl="1"/>
            <a:r>
              <a:rPr lang="en-US" sz="2200" dirty="0" smtClean="0"/>
              <a:t>Include new City Staff in </a:t>
            </a:r>
            <a:r>
              <a:rPr lang="en-US" sz="2200" dirty="0" err="1" smtClean="0"/>
              <a:t>subrecipient</a:t>
            </a:r>
            <a:r>
              <a:rPr lang="en-US" sz="2200" dirty="0" smtClean="0"/>
              <a:t> trainings</a:t>
            </a:r>
          </a:p>
          <a:p>
            <a:pPr lvl="1"/>
            <a:endParaRPr lang="en-US" sz="22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22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0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Have guardrails and guidelines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D3F11C-7E6B-4F85-BD43-859AC9FB3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27" y="1567544"/>
            <a:ext cx="8596668" cy="435872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200" dirty="0" smtClean="0"/>
              <a:t>Create an MOU with the department</a:t>
            </a:r>
          </a:p>
          <a:p>
            <a:pPr lvl="2"/>
            <a:r>
              <a:rPr lang="en-US" sz="2000" dirty="0" smtClean="0"/>
              <a:t>Spells out activities, identifies staff roles, and timelines</a:t>
            </a:r>
          </a:p>
          <a:p>
            <a:pPr lvl="2"/>
            <a:r>
              <a:rPr lang="en-US" sz="2000" dirty="0" smtClean="0"/>
              <a:t>Include invoicing, quarterly and annual reporting</a:t>
            </a:r>
          </a:p>
          <a:p>
            <a:pPr lvl="2"/>
            <a:r>
              <a:rPr lang="en-US" sz="2000" dirty="0" smtClean="0"/>
              <a:t>If appropriate, meet with department twice a year to review progress, ask both department heads to be there</a:t>
            </a:r>
          </a:p>
          <a:p>
            <a:pPr lvl="1"/>
            <a:r>
              <a:rPr lang="en-US" sz="2000" dirty="0"/>
              <a:t>Require departments to provide timely copies of all </a:t>
            </a:r>
            <a:r>
              <a:rPr lang="en-US" sz="2000" dirty="0" smtClean="0"/>
              <a:t>invoices, payrolls and timesheets – for records and IDIS draws</a:t>
            </a:r>
          </a:p>
          <a:p>
            <a:pPr lvl="2"/>
            <a:r>
              <a:rPr lang="en-US" sz="1800" dirty="0" smtClean="0"/>
              <a:t>Make sure employees understand timesheets are required when charging portions of time to CDBG </a:t>
            </a:r>
            <a:endParaRPr lang="en-US" sz="1800" dirty="0"/>
          </a:p>
          <a:p>
            <a:pPr lvl="1"/>
            <a:endParaRPr lang="en-US" sz="2000" dirty="0"/>
          </a:p>
          <a:p>
            <a:pPr marL="914400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pPr lvl="2"/>
            <a:endParaRPr lang="en-US" sz="22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xmlns="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04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457</Words>
  <Application>Microsoft Office PowerPoint</Application>
  <PresentationFormat>Widescreen</PresentationFormat>
  <Paragraphs>119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Working With other City Departments Departments</vt:lpstr>
      <vt:lpstr>Liz Murphy,  Executive Director Community Development &amp; Planning Department City of Fitchburg</vt:lpstr>
      <vt:lpstr>City of Fitchburg </vt:lpstr>
      <vt:lpstr>Examples of City Department Funding </vt:lpstr>
      <vt:lpstr>Examples of City Department Funding </vt:lpstr>
      <vt:lpstr>A few things to remember: </vt:lpstr>
      <vt:lpstr>Benefits of funding other Department activities </vt:lpstr>
      <vt:lpstr>Have guardrails and guidelines </vt:lpstr>
      <vt:lpstr>Have guardrails and guidelines </vt:lpstr>
      <vt:lpstr>Relationships make a difference!  </vt:lpstr>
      <vt:lpstr>Questions?</vt:lpstr>
      <vt:lpstr>Contact Information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Murphy, Liz</cp:lastModifiedBy>
  <cp:revision>66</cp:revision>
  <dcterms:created xsi:type="dcterms:W3CDTF">2020-06-19T19:41:10Z</dcterms:created>
  <dcterms:modified xsi:type="dcterms:W3CDTF">2024-06-06T00:48:56Z</dcterms:modified>
</cp:coreProperties>
</file>